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4" r:id="rId2"/>
    <p:sldId id="272" r:id="rId3"/>
    <p:sldId id="265" r:id="rId4"/>
    <p:sldId id="259" r:id="rId5"/>
    <p:sldId id="269" r:id="rId6"/>
    <p:sldId id="270" r:id="rId7"/>
    <p:sldId id="271" r:id="rId8"/>
    <p:sldId id="261" r:id="rId9"/>
    <p:sldId id="262" r:id="rId10"/>
    <p:sldId id="273" r:id="rId11"/>
    <p:sldId id="276" r:id="rId12"/>
    <p:sldId id="277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5BED1"/>
    <a:srgbClr val="0484D2"/>
    <a:srgbClr val="6B0BC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870AD-8023-4165-9F2E-B1A1E6FD00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9B2B56-5D06-42AE-B0C9-5B1830666E04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 smtClean="0"/>
            <a:t>Налоговые доходы</a:t>
          </a:r>
          <a:endParaRPr lang="ru-RU" sz="1800" dirty="0"/>
        </a:p>
      </dgm:t>
    </dgm:pt>
    <dgm:pt modelId="{509878C8-B9A4-4889-B2BA-397FAFAB21F7}" type="parTrans" cxnId="{628495BF-4AC2-4D4D-BADE-09363056B116}">
      <dgm:prSet/>
      <dgm:spPr/>
      <dgm:t>
        <a:bodyPr/>
        <a:lstStyle/>
        <a:p>
          <a:endParaRPr lang="ru-RU"/>
        </a:p>
      </dgm:t>
    </dgm:pt>
    <dgm:pt modelId="{1EA22C85-B713-4A03-A1A9-7E219D9114D6}" type="sibTrans" cxnId="{628495BF-4AC2-4D4D-BADE-09363056B116}">
      <dgm:prSet/>
      <dgm:spPr/>
      <dgm:t>
        <a:bodyPr/>
        <a:lstStyle/>
        <a:p>
          <a:endParaRPr lang="ru-RU"/>
        </a:p>
      </dgm:t>
    </dgm:pt>
    <dgm:pt modelId="{17F3B102-B6F7-4043-9BD0-AF88B848382E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dirty="0" smtClean="0"/>
            <a:t>Налог на доходы физических лиц</a:t>
          </a:r>
          <a:r>
            <a:rPr lang="ru-RU" sz="1600" dirty="0" smtClean="0"/>
            <a:t> </a:t>
          </a:r>
          <a:endParaRPr lang="ru-RU" sz="1600" dirty="0"/>
        </a:p>
      </dgm:t>
    </dgm:pt>
    <dgm:pt modelId="{05333AF1-3A6E-438C-A2CC-90D1F2D1943B}" type="parTrans" cxnId="{31DC7E4B-59D3-4E7A-8163-72ED81B03E49}">
      <dgm:prSet/>
      <dgm:spPr/>
      <dgm:t>
        <a:bodyPr/>
        <a:lstStyle/>
        <a:p>
          <a:endParaRPr lang="ru-RU"/>
        </a:p>
      </dgm:t>
    </dgm:pt>
    <dgm:pt modelId="{09170AF2-326F-46DF-8FA5-C6835177C899}" type="sibTrans" cxnId="{31DC7E4B-59D3-4E7A-8163-72ED81B03E49}">
      <dgm:prSet/>
      <dgm:spPr/>
      <dgm:t>
        <a:bodyPr/>
        <a:lstStyle/>
        <a:p>
          <a:endParaRPr lang="ru-RU"/>
        </a:p>
      </dgm:t>
    </dgm:pt>
    <dgm:pt modelId="{58ED1FA4-CFCD-4153-8032-ADCEBB159868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dirty="0" smtClean="0"/>
            <a:t>Единый сельскохозяйственный налог</a:t>
          </a:r>
          <a:endParaRPr lang="ru-RU" sz="1600" dirty="0"/>
        </a:p>
      </dgm:t>
    </dgm:pt>
    <dgm:pt modelId="{492A862E-EC4D-4BFC-B284-F7710E5E206D}" type="parTrans" cxnId="{FFE16E6B-669F-45A4-ADB1-10518F380F31}">
      <dgm:prSet/>
      <dgm:spPr/>
      <dgm:t>
        <a:bodyPr/>
        <a:lstStyle/>
        <a:p>
          <a:endParaRPr lang="ru-RU"/>
        </a:p>
      </dgm:t>
    </dgm:pt>
    <dgm:pt modelId="{911E6FF2-9C5A-43FB-8DFE-228B20463D35}" type="sibTrans" cxnId="{FFE16E6B-669F-45A4-ADB1-10518F380F31}">
      <dgm:prSet/>
      <dgm:spPr/>
      <dgm:t>
        <a:bodyPr/>
        <a:lstStyle/>
        <a:p>
          <a:endParaRPr lang="ru-RU"/>
        </a:p>
      </dgm:t>
    </dgm:pt>
    <dgm:pt modelId="{6B8FDA86-7040-491D-846E-6D5D349447D4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dirty="0" smtClean="0"/>
            <a:t>Неналоговые доходы</a:t>
          </a:r>
          <a:endParaRPr lang="ru-RU" sz="1800" dirty="0"/>
        </a:p>
      </dgm:t>
    </dgm:pt>
    <dgm:pt modelId="{8C2439D3-88C4-424D-916B-BBF666DB4C1D}" type="parTrans" cxnId="{C2243A28-F6BD-4AB4-A498-590C75F87EF6}">
      <dgm:prSet/>
      <dgm:spPr/>
      <dgm:t>
        <a:bodyPr/>
        <a:lstStyle/>
        <a:p>
          <a:endParaRPr lang="ru-RU"/>
        </a:p>
      </dgm:t>
    </dgm:pt>
    <dgm:pt modelId="{ACB147F6-05F1-4829-95FD-826A3B7575A3}" type="sibTrans" cxnId="{C2243A28-F6BD-4AB4-A498-590C75F87EF6}">
      <dgm:prSet/>
      <dgm:spPr/>
      <dgm:t>
        <a:bodyPr/>
        <a:lstStyle/>
        <a:p>
          <a:endParaRPr lang="ru-RU"/>
        </a:p>
      </dgm:t>
    </dgm:pt>
    <dgm:pt modelId="{B8A27BDB-E935-4B19-9932-97788A8C702F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dirty="0" smtClean="0"/>
            <a:t>Арендная плата за земельные участки </a:t>
          </a:r>
          <a:endParaRPr lang="ru-RU" sz="1600" dirty="0"/>
        </a:p>
      </dgm:t>
    </dgm:pt>
    <dgm:pt modelId="{2316C9F7-4884-4701-B411-F4AF874F09F9}" type="parTrans" cxnId="{D7B436BA-3854-4BA4-973A-A94EDEDDB626}">
      <dgm:prSet/>
      <dgm:spPr/>
      <dgm:t>
        <a:bodyPr/>
        <a:lstStyle/>
        <a:p>
          <a:endParaRPr lang="ru-RU"/>
        </a:p>
      </dgm:t>
    </dgm:pt>
    <dgm:pt modelId="{7519279C-B817-43E3-9F49-2E65153E03A0}" type="sibTrans" cxnId="{D7B436BA-3854-4BA4-973A-A94EDEDDB626}">
      <dgm:prSet/>
      <dgm:spPr/>
      <dgm:t>
        <a:bodyPr/>
        <a:lstStyle/>
        <a:p>
          <a:endParaRPr lang="ru-RU"/>
        </a:p>
      </dgm:t>
    </dgm:pt>
    <dgm:pt modelId="{BF8E5387-6DB2-42E4-9A69-CF1F12339DB7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dirty="0" smtClean="0"/>
            <a:t>Арендная плата за нежилые помещения</a:t>
          </a:r>
          <a:endParaRPr lang="ru-RU" sz="1600" dirty="0"/>
        </a:p>
      </dgm:t>
    </dgm:pt>
    <dgm:pt modelId="{75E13B78-59E1-4B9B-BD4B-FF6F98D38713}" type="parTrans" cxnId="{6BDAC767-7CC1-462F-AB50-309A70520212}">
      <dgm:prSet/>
      <dgm:spPr/>
      <dgm:t>
        <a:bodyPr/>
        <a:lstStyle/>
        <a:p>
          <a:endParaRPr lang="ru-RU"/>
        </a:p>
      </dgm:t>
    </dgm:pt>
    <dgm:pt modelId="{D81C2324-D7C0-41A2-A8FD-E2B7661739D9}" type="sibTrans" cxnId="{6BDAC767-7CC1-462F-AB50-309A70520212}">
      <dgm:prSet/>
      <dgm:spPr/>
      <dgm:t>
        <a:bodyPr/>
        <a:lstStyle/>
        <a:p>
          <a:endParaRPr lang="ru-RU"/>
        </a:p>
      </dgm:t>
    </dgm:pt>
    <dgm:pt modelId="{43B3A729-0C1D-410E-8E89-0D30F45F1FC5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dirty="0" smtClean="0"/>
            <a:t>Безвозмездные поступления</a:t>
          </a:r>
          <a:endParaRPr lang="ru-RU" sz="1800" dirty="0"/>
        </a:p>
      </dgm:t>
    </dgm:pt>
    <dgm:pt modelId="{5E782FC2-298B-4C97-B30A-E53CFD8AA020}" type="parTrans" cxnId="{CB6F8633-DF99-4C83-B8A8-6DBB693430AE}">
      <dgm:prSet/>
      <dgm:spPr/>
      <dgm:t>
        <a:bodyPr/>
        <a:lstStyle/>
        <a:p>
          <a:endParaRPr lang="ru-RU"/>
        </a:p>
      </dgm:t>
    </dgm:pt>
    <dgm:pt modelId="{4C8CB0EF-6F0F-4CA3-9FF2-273F71DCA6EA}" type="sibTrans" cxnId="{CB6F8633-DF99-4C83-B8A8-6DBB693430AE}">
      <dgm:prSet/>
      <dgm:spPr/>
      <dgm:t>
        <a:bodyPr/>
        <a:lstStyle/>
        <a:p>
          <a:endParaRPr lang="ru-RU"/>
        </a:p>
      </dgm:t>
    </dgm:pt>
    <dgm:pt modelId="{6467F818-785F-4B98-92FA-84AB47C3EBAD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dirty="0" smtClean="0"/>
            <a:t>Дотации </a:t>
          </a:r>
          <a:endParaRPr lang="ru-RU" sz="1600" b="1" dirty="0"/>
        </a:p>
      </dgm:t>
    </dgm:pt>
    <dgm:pt modelId="{6204A89A-B366-470D-8620-F7A601BBCF87}" type="parTrans" cxnId="{AF5D3867-9677-4317-81DD-C25D5D445F72}">
      <dgm:prSet/>
      <dgm:spPr/>
      <dgm:t>
        <a:bodyPr/>
        <a:lstStyle/>
        <a:p>
          <a:endParaRPr lang="ru-RU"/>
        </a:p>
      </dgm:t>
    </dgm:pt>
    <dgm:pt modelId="{71CB440A-99A1-4D81-91EE-8A9FD6CE469E}" type="sibTrans" cxnId="{AF5D3867-9677-4317-81DD-C25D5D445F72}">
      <dgm:prSet/>
      <dgm:spPr/>
      <dgm:t>
        <a:bodyPr/>
        <a:lstStyle/>
        <a:p>
          <a:endParaRPr lang="ru-RU"/>
        </a:p>
      </dgm:t>
    </dgm:pt>
    <dgm:pt modelId="{FAE8C869-3828-4CB5-8E68-4BE254ED03F4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dirty="0" smtClean="0"/>
            <a:t>Субсидии</a:t>
          </a:r>
          <a:endParaRPr lang="ru-RU" sz="1600" b="1" dirty="0"/>
        </a:p>
      </dgm:t>
    </dgm:pt>
    <dgm:pt modelId="{C096AD4E-E23C-4828-8261-40CCC5FB4E1E}" type="parTrans" cxnId="{633F9640-37DC-48FF-A9A4-5183C733DBE9}">
      <dgm:prSet/>
      <dgm:spPr/>
      <dgm:t>
        <a:bodyPr/>
        <a:lstStyle/>
        <a:p>
          <a:endParaRPr lang="ru-RU"/>
        </a:p>
      </dgm:t>
    </dgm:pt>
    <dgm:pt modelId="{B8512D89-C219-4E0E-A1FB-A07243156DEF}" type="sibTrans" cxnId="{633F9640-37DC-48FF-A9A4-5183C733DBE9}">
      <dgm:prSet/>
      <dgm:spPr/>
      <dgm:t>
        <a:bodyPr/>
        <a:lstStyle/>
        <a:p>
          <a:endParaRPr lang="ru-RU"/>
        </a:p>
      </dgm:t>
    </dgm:pt>
    <dgm:pt modelId="{36154464-3239-4114-A063-08B0783FD38E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endParaRPr lang="ru-RU" sz="1600" b="1" dirty="0"/>
        </a:p>
      </dgm:t>
    </dgm:pt>
    <dgm:pt modelId="{FBE519C0-9E99-477F-B31E-76C8C3CFF26E}" type="parTrans" cxnId="{E467F3AE-E662-460B-9948-256D34523221}">
      <dgm:prSet/>
      <dgm:spPr/>
      <dgm:t>
        <a:bodyPr/>
        <a:lstStyle/>
        <a:p>
          <a:endParaRPr lang="ru-RU"/>
        </a:p>
      </dgm:t>
    </dgm:pt>
    <dgm:pt modelId="{56AA4E92-5E68-441C-8D8F-B35C782F76C0}" type="sibTrans" cxnId="{E467F3AE-E662-460B-9948-256D34523221}">
      <dgm:prSet/>
      <dgm:spPr/>
      <dgm:t>
        <a:bodyPr/>
        <a:lstStyle/>
        <a:p>
          <a:endParaRPr lang="ru-RU"/>
        </a:p>
      </dgm:t>
    </dgm:pt>
    <dgm:pt modelId="{CBD50945-AD55-42F3-94B4-F5E1744CFA4B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dirty="0" smtClean="0"/>
            <a:t>Земельный налог</a:t>
          </a:r>
          <a:endParaRPr lang="ru-RU" sz="1600" dirty="0"/>
        </a:p>
      </dgm:t>
    </dgm:pt>
    <dgm:pt modelId="{F689B376-E3AE-40E0-8B39-73C22256138F}" type="parTrans" cxnId="{B793BB4A-1896-4C01-84F2-D47BD29D7FF1}">
      <dgm:prSet/>
      <dgm:spPr/>
      <dgm:t>
        <a:bodyPr/>
        <a:lstStyle/>
        <a:p>
          <a:endParaRPr lang="ru-RU"/>
        </a:p>
      </dgm:t>
    </dgm:pt>
    <dgm:pt modelId="{C46C4A46-6158-422F-A3D8-F15757DACC55}" type="sibTrans" cxnId="{B793BB4A-1896-4C01-84F2-D47BD29D7FF1}">
      <dgm:prSet/>
      <dgm:spPr/>
      <dgm:t>
        <a:bodyPr/>
        <a:lstStyle/>
        <a:p>
          <a:endParaRPr lang="ru-RU"/>
        </a:p>
      </dgm:t>
    </dgm:pt>
    <dgm:pt modelId="{66988FDA-4DB4-4834-9030-DFE60B5B8580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dirty="0" smtClean="0"/>
            <a:t>Налог на имущество физических лиц</a:t>
          </a:r>
          <a:endParaRPr lang="ru-RU" sz="1600" dirty="0"/>
        </a:p>
      </dgm:t>
    </dgm:pt>
    <dgm:pt modelId="{82E16C22-C86B-4D06-9D57-136F956C525B}" type="parTrans" cxnId="{650FCA2B-7AE0-406F-B050-B8B76E502743}">
      <dgm:prSet/>
      <dgm:spPr/>
      <dgm:t>
        <a:bodyPr/>
        <a:lstStyle/>
        <a:p>
          <a:endParaRPr lang="ru-RU"/>
        </a:p>
      </dgm:t>
    </dgm:pt>
    <dgm:pt modelId="{8AB11245-38F8-4F26-94F9-C7C7B64F8375}" type="sibTrans" cxnId="{650FCA2B-7AE0-406F-B050-B8B76E502743}">
      <dgm:prSet/>
      <dgm:spPr/>
      <dgm:t>
        <a:bodyPr/>
        <a:lstStyle/>
        <a:p>
          <a:endParaRPr lang="ru-RU"/>
        </a:p>
      </dgm:t>
    </dgm:pt>
    <dgm:pt modelId="{ABF03DDA-10D5-4B69-B6E0-B02ADE1398B8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dirty="0" smtClean="0"/>
            <a:t>Акцизы</a:t>
          </a:r>
          <a:endParaRPr lang="ru-RU" sz="1600" b="1" dirty="0"/>
        </a:p>
      </dgm:t>
    </dgm:pt>
    <dgm:pt modelId="{6E7B0FBC-7B28-4B3D-B9F5-9A796994F88A}" type="parTrans" cxnId="{5B97C6AE-562D-4D24-AE30-A8C4FC9DA0C4}">
      <dgm:prSet/>
      <dgm:spPr/>
      <dgm:t>
        <a:bodyPr/>
        <a:lstStyle/>
        <a:p>
          <a:endParaRPr lang="ru-RU"/>
        </a:p>
      </dgm:t>
    </dgm:pt>
    <dgm:pt modelId="{F79CBEFD-B2BD-4F34-B081-487029AA21D4}" type="sibTrans" cxnId="{5B97C6AE-562D-4D24-AE30-A8C4FC9DA0C4}">
      <dgm:prSet/>
      <dgm:spPr/>
      <dgm:t>
        <a:bodyPr/>
        <a:lstStyle/>
        <a:p>
          <a:endParaRPr lang="ru-RU"/>
        </a:p>
      </dgm:t>
    </dgm:pt>
    <dgm:pt modelId="{5A22FAB7-5021-4697-A069-B41C7C16476E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dirty="0" smtClean="0"/>
            <a:t>Госпошлина</a:t>
          </a:r>
          <a:endParaRPr lang="ru-RU" sz="1600" b="1" dirty="0"/>
        </a:p>
      </dgm:t>
    </dgm:pt>
    <dgm:pt modelId="{B4C61998-AAE8-4F4C-BB72-C5E439E74DE1}" type="parTrans" cxnId="{6F84E40C-A868-4949-ABF6-F0E5076123D5}">
      <dgm:prSet/>
      <dgm:spPr/>
      <dgm:t>
        <a:bodyPr/>
        <a:lstStyle/>
        <a:p>
          <a:endParaRPr lang="ru-RU"/>
        </a:p>
      </dgm:t>
    </dgm:pt>
    <dgm:pt modelId="{7BDAF9CB-1F04-48FC-BAC8-2AB2C0917E0B}" type="sibTrans" cxnId="{6F84E40C-A868-4949-ABF6-F0E5076123D5}">
      <dgm:prSet/>
      <dgm:spPr/>
      <dgm:t>
        <a:bodyPr/>
        <a:lstStyle/>
        <a:p>
          <a:endParaRPr lang="ru-RU"/>
        </a:p>
      </dgm:t>
    </dgm:pt>
    <dgm:pt modelId="{36DA0645-E277-4EFA-8F2B-496D156A3634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dirty="0" smtClean="0"/>
            <a:t>Плата за наем жилых помещений</a:t>
          </a:r>
          <a:endParaRPr lang="ru-RU" sz="1600" dirty="0"/>
        </a:p>
      </dgm:t>
    </dgm:pt>
    <dgm:pt modelId="{8A44E44D-1954-4174-B810-B33842FF5682}" type="parTrans" cxnId="{B19E966C-AC87-4FF3-B3FF-A8AA8F651BCE}">
      <dgm:prSet/>
      <dgm:spPr/>
      <dgm:t>
        <a:bodyPr/>
        <a:lstStyle/>
        <a:p>
          <a:endParaRPr lang="ru-RU"/>
        </a:p>
      </dgm:t>
    </dgm:pt>
    <dgm:pt modelId="{867B7DCF-00C7-45A9-BA76-569AAA2AEEB2}" type="sibTrans" cxnId="{B19E966C-AC87-4FF3-B3FF-A8AA8F651BCE}">
      <dgm:prSet/>
      <dgm:spPr/>
      <dgm:t>
        <a:bodyPr/>
        <a:lstStyle/>
        <a:p>
          <a:endParaRPr lang="ru-RU"/>
        </a:p>
      </dgm:t>
    </dgm:pt>
    <dgm:pt modelId="{E96A1A77-3C06-46A9-B2C8-9D73AF43FC82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dirty="0" smtClean="0"/>
            <a:t>Доходы от реализации имущества</a:t>
          </a:r>
          <a:endParaRPr lang="ru-RU" sz="1600" dirty="0"/>
        </a:p>
      </dgm:t>
    </dgm:pt>
    <dgm:pt modelId="{6D5AC089-9229-4C54-9C89-4FC18622B551}" type="parTrans" cxnId="{930704D0-4FC5-4F90-A5B0-CE24CACADD77}">
      <dgm:prSet/>
      <dgm:spPr/>
      <dgm:t>
        <a:bodyPr/>
        <a:lstStyle/>
        <a:p>
          <a:endParaRPr lang="ru-RU"/>
        </a:p>
      </dgm:t>
    </dgm:pt>
    <dgm:pt modelId="{A494A3BE-CD8E-446E-9B8F-5B9D1F90FBB5}" type="sibTrans" cxnId="{930704D0-4FC5-4F90-A5B0-CE24CACADD77}">
      <dgm:prSet/>
      <dgm:spPr/>
      <dgm:t>
        <a:bodyPr/>
        <a:lstStyle/>
        <a:p>
          <a:endParaRPr lang="ru-RU"/>
        </a:p>
      </dgm:t>
    </dgm:pt>
    <dgm:pt modelId="{11818178-0112-4C48-9211-54DC6C425F6E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dirty="0" smtClean="0"/>
            <a:t>Доходы от продажи земельных участков</a:t>
          </a:r>
          <a:endParaRPr lang="ru-RU" sz="1600" dirty="0"/>
        </a:p>
      </dgm:t>
    </dgm:pt>
    <dgm:pt modelId="{441C12BC-9D1D-4A1C-9E94-6B9C3DEA0560}" type="parTrans" cxnId="{3C2A9218-B711-49EF-8319-F75B52A9A9C4}">
      <dgm:prSet/>
      <dgm:spPr/>
      <dgm:t>
        <a:bodyPr/>
        <a:lstStyle/>
        <a:p>
          <a:endParaRPr lang="ru-RU"/>
        </a:p>
      </dgm:t>
    </dgm:pt>
    <dgm:pt modelId="{9AB17382-4E87-4962-B328-23AEF6BD1ECE}" type="sibTrans" cxnId="{3C2A9218-B711-49EF-8319-F75B52A9A9C4}">
      <dgm:prSet/>
      <dgm:spPr/>
      <dgm:t>
        <a:bodyPr/>
        <a:lstStyle/>
        <a:p>
          <a:endParaRPr lang="ru-RU"/>
        </a:p>
      </dgm:t>
    </dgm:pt>
    <dgm:pt modelId="{95D7ABFB-831D-4CE4-AA80-5CB6AC794FA1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endParaRPr lang="ru-RU" sz="500" dirty="0"/>
        </a:p>
      </dgm:t>
    </dgm:pt>
    <dgm:pt modelId="{45511341-F451-4619-8D1A-0F46155CD9D0}" type="parTrans" cxnId="{0F7065A0-303D-4EB8-95D5-33C4E9ADAB81}">
      <dgm:prSet/>
      <dgm:spPr/>
      <dgm:t>
        <a:bodyPr/>
        <a:lstStyle/>
        <a:p>
          <a:endParaRPr lang="ru-RU"/>
        </a:p>
      </dgm:t>
    </dgm:pt>
    <dgm:pt modelId="{57E333E0-3FE2-4180-9849-51FA8CC0FAD7}" type="sibTrans" cxnId="{0F7065A0-303D-4EB8-95D5-33C4E9ADAB81}">
      <dgm:prSet/>
      <dgm:spPr/>
      <dgm:t>
        <a:bodyPr/>
        <a:lstStyle/>
        <a:p>
          <a:endParaRPr lang="ru-RU"/>
        </a:p>
      </dgm:t>
    </dgm:pt>
    <dgm:pt modelId="{2E3A83E6-5BDA-4757-851E-509AB3576EA7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dirty="0" smtClean="0"/>
            <a:t>Прочие неналоговые доходы</a:t>
          </a:r>
          <a:r>
            <a:rPr lang="ru-RU" sz="1600" dirty="0" smtClean="0"/>
            <a:t> </a:t>
          </a:r>
          <a:endParaRPr lang="ru-RU" sz="1600" dirty="0"/>
        </a:p>
      </dgm:t>
    </dgm:pt>
    <dgm:pt modelId="{1CB393A6-590D-4713-9A6B-D4F924238FFE}" type="parTrans" cxnId="{55A2A9C8-107A-4359-9ECF-CD81535B2E5D}">
      <dgm:prSet/>
      <dgm:spPr/>
      <dgm:t>
        <a:bodyPr/>
        <a:lstStyle/>
        <a:p>
          <a:endParaRPr lang="ru-RU"/>
        </a:p>
      </dgm:t>
    </dgm:pt>
    <dgm:pt modelId="{08087B82-773E-4485-93DC-67B1AAA9DD1B}" type="sibTrans" cxnId="{55A2A9C8-107A-4359-9ECF-CD81535B2E5D}">
      <dgm:prSet/>
      <dgm:spPr/>
      <dgm:t>
        <a:bodyPr/>
        <a:lstStyle/>
        <a:p>
          <a:endParaRPr lang="ru-RU"/>
        </a:p>
      </dgm:t>
    </dgm:pt>
    <dgm:pt modelId="{EBB4BD5F-8F2A-4361-857A-0234E2CCD5F9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1600" b="1" dirty="0" smtClean="0"/>
            <a:t>Субвенции</a:t>
          </a:r>
          <a:endParaRPr lang="ru-RU" sz="1600" b="1" dirty="0"/>
        </a:p>
      </dgm:t>
    </dgm:pt>
    <dgm:pt modelId="{36D554BB-12D8-49DE-95DB-A3E6D7157B16}" type="parTrans" cxnId="{44D1323D-8841-44AE-973C-FB523C2C22C0}">
      <dgm:prSet/>
      <dgm:spPr/>
      <dgm:t>
        <a:bodyPr/>
        <a:lstStyle/>
        <a:p>
          <a:endParaRPr lang="ru-RU"/>
        </a:p>
      </dgm:t>
    </dgm:pt>
    <dgm:pt modelId="{CE51FE9A-9ACD-48B9-A79F-B8D8B1DC5475}" type="sibTrans" cxnId="{44D1323D-8841-44AE-973C-FB523C2C22C0}">
      <dgm:prSet/>
      <dgm:spPr/>
      <dgm:t>
        <a:bodyPr/>
        <a:lstStyle/>
        <a:p>
          <a:endParaRPr lang="ru-RU"/>
        </a:p>
      </dgm:t>
    </dgm:pt>
    <dgm:pt modelId="{8536E4C4-1223-4AAB-895C-F93992E7DAE5}" type="pres">
      <dgm:prSet presAssocID="{814870AD-8023-4165-9F2E-B1A1E6FD00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BA3AF2-1392-40D9-86E7-009C1A98D1BA}" type="pres">
      <dgm:prSet presAssocID="{189B2B56-5D06-42AE-B0C9-5B1830666E04}" presName="composite" presStyleCnt="0"/>
      <dgm:spPr/>
    </dgm:pt>
    <dgm:pt modelId="{C7612241-482B-4734-959A-B6209F0BF27C}" type="pres">
      <dgm:prSet presAssocID="{189B2B56-5D06-42AE-B0C9-5B1830666E04}" presName="parTx" presStyleLbl="alignNode1" presStyleIdx="0" presStyleCnt="3" custScaleX="97230" custScaleY="97924" custLinFactNeighborX="1168" custLinFactNeighborY="-44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2298B-ED78-4AC6-B511-C1082BA55FB8}" type="pres">
      <dgm:prSet presAssocID="{189B2B56-5D06-42AE-B0C9-5B1830666E0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67ACB-D013-4330-BC41-07B414462E4D}" type="pres">
      <dgm:prSet presAssocID="{1EA22C85-B713-4A03-A1A9-7E219D9114D6}" presName="space" presStyleCnt="0"/>
      <dgm:spPr/>
    </dgm:pt>
    <dgm:pt modelId="{EC09FD8F-ABFF-45D3-A6B5-7CD4A9E23776}" type="pres">
      <dgm:prSet presAssocID="{6B8FDA86-7040-491D-846E-6D5D349447D4}" presName="composite" presStyleCnt="0"/>
      <dgm:spPr/>
    </dgm:pt>
    <dgm:pt modelId="{B1265DF5-5F45-4E6A-ADF0-ECE316221969}" type="pres">
      <dgm:prSet presAssocID="{6B8FDA86-7040-491D-846E-6D5D349447D4}" presName="parTx" presStyleLbl="alignNode1" presStyleIdx="1" presStyleCnt="3" custLinFactNeighborX="-91" custLinFactNeighborY="-435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D0EA4-2ED4-482E-BC22-D886DF2457AD}" type="pres">
      <dgm:prSet presAssocID="{6B8FDA86-7040-491D-846E-6D5D349447D4}" presName="desTx" presStyleLbl="alignAccFollowNode1" presStyleIdx="1" presStyleCnt="3" custLinFactNeighborX="-91" custLinFactNeighborY="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D09D4-8A20-4B83-8589-BD8F6546FC94}" type="pres">
      <dgm:prSet presAssocID="{ACB147F6-05F1-4829-95FD-826A3B7575A3}" presName="space" presStyleCnt="0"/>
      <dgm:spPr/>
    </dgm:pt>
    <dgm:pt modelId="{A5380589-9880-4D51-84E3-BE3D6C76A0C5}" type="pres">
      <dgm:prSet presAssocID="{43B3A729-0C1D-410E-8E89-0D30F45F1FC5}" presName="composite" presStyleCnt="0"/>
      <dgm:spPr/>
    </dgm:pt>
    <dgm:pt modelId="{7213380D-8487-4C74-98D1-70463BCE4500}" type="pres">
      <dgm:prSet presAssocID="{43B3A729-0C1D-410E-8E89-0D30F45F1FC5}" presName="parTx" presStyleLbl="alignNode1" presStyleIdx="2" presStyleCnt="3" custLinFactNeighborX="291" custLinFactNeighborY="-435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12C17-66A6-4345-94D2-4FCE164D2C44}" type="pres">
      <dgm:prSet presAssocID="{43B3A729-0C1D-410E-8E89-0D30F45F1FC5}" presName="desTx" presStyleLbl="alignAccFollowNode1" presStyleIdx="2" presStyleCnt="3" custLinFactNeighborX="291" custLinFactNeighborY="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5D3867-9677-4317-81DD-C25D5D445F72}" srcId="{43B3A729-0C1D-410E-8E89-0D30F45F1FC5}" destId="{6467F818-785F-4B98-92FA-84AB47C3EBAD}" srcOrd="0" destOrd="0" parTransId="{6204A89A-B366-470D-8620-F7A601BBCF87}" sibTransId="{71CB440A-99A1-4D81-91EE-8A9FD6CE469E}"/>
    <dgm:cxn modelId="{E2E95473-7797-4854-B4E3-9D6AB7FDC44A}" type="presOf" srcId="{17F3B102-B6F7-4043-9BD0-AF88B848382E}" destId="{5BA2298B-ED78-4AC6-B511-C1082BA55FB8}" srcOrd="0" destOrd="0" presId="urn:microsoft.com/office/officeart/2005/8/layout/hList1"/>
    <dgm:cxn modelId="{E80B1831-ED37-4622-90B5-B8F9AFFCF977}" type="presOf" srcId="{5A22FAB7-5021-4697-A069-B41C7C16476E}" destId="{5BA2298B-ED78-4AC6-B511-C1082BA55FB8}" srcOrd="0" destOrd="5" presId="urn:microsoft.com/office/officeart/2005/8/layout/hList1"/>
    <dgm:cxn modelId="{3F57CBBA-6868-49EC-9C56-B08828E191BF}" type="presOf" srcId="{B8A27BDB-E935-4B19-9932-97788A8C702F}" destId="{95FD0EA4-2ED4-482E-BC22-D886DF2457AD}" srcOrd="0" destOrd="0" presId="urn:microsoft.com/office/officeart/2005/8/layout/hList1"/>
    <dgm:cxn modelId="{0F7065A0-303D-4EB8-95D5-33C4E9ADAB81}" srcId="{6B8FDA86-7040-491D-846E-6D5D349447D4}" destId="{95D7ABFB-831D-4CE4-AA80-5CB6AC794FA1}" srcOrd="6" destOrd="0" parTransId="{45511341-F451-4619-8D1A-0F46155CD9D0}" sibTransId="{57E333E0-3FE2-4180-9849-51FA8CC0FAD7}"/>
    <dgm:cxn modelId="{BC1C66C0-7DE9-49D6-9942-D743EEE47E21}" type="presOf" srcId="{E96A1A77-3C06-46A9-B2C8-9D73AF43FC82}" destId="{95FD0EA4-2ED4-482E-BC22-D886DF2457AD}" srcOrd="0" destOrd="3" presId="urn:microsoft.com/office/officeart/2005/8/layout/hList1"/>
    <dgm:cxn modelId="{3C2A9218-B711-49EF-8319-F75B52A9A9C4}" srcId="{6B8FDA86-7040-491D-846E-6D5D349447D4}" destId="{11818178-0112-4C48-9211-54DC6C425F6E}" srcOrd="4" destOrd="0" parTransId="{441C12BC-9D1D-4A1C-9E94-6B9C3DEA0560}" sibTransId="{9AB17382-4E87-4962-B328-23AEF6BD1ECE}"/>
    <dgm:cxn modelId="{61563DEA-A939-4BC2-B568-3D17FE454DDC}" type="presOf" srcId="{58ED1FA4-CFCD-4153-8032-ADCEBB159868}" destId="{5BA2298B-ED78-4AC6-B511-C1082BA55FB8}" srcOrd="0" destOrd="1" presId="urn:microsoft.com/office/officeart/2005/8/layout/hList1"/>
    <dgm:cxn modelId="{6F84E40C-A868-4949-ABF6-F0E5076123D5}" srcId="{189B2B56-5D06-42AE-B0C9-5B1830666E04}" destId="{5A22FAB7-5021-4697-A069-B41C7C16476E}" srcOrd="5" destOrd="0" parTransId="{B4C61998-AAE8-4F4C-BB72-C5E439E74DE1}" sibTransId="{7BDAF9CB-1F04-48FC-BAC8-2AB2C0917E0B}"/>
    <dgm:cxn modelId="{CB6F8633-DF99-4C83-B8A8-6DBB693430AE}" srcId="{814870AD-8023-4165-9F2E-B1A1E6FD0029}" destId="{43B3A729-0C1D-410E-8E89-0D30F45F1FC5}" srcOrd="2" destOrd="0" parTransId="{5E782FC2-298B-4C97-B30A-E53CFD8AA020}" sibTransId="{4C8CB0EF-6F0F-4CA3-9FF2-273F71DCA6EA}"/>
    <dgm:cxn modelId="{44D1323D-8841-44AE-973C-FB523C2C22C0}" srcId="{43B3A729-0C1D-410E-8E89-0D30F45F1FC5}" destId="{EBB4BD5F-8F2A-4361-857A-0234E2CCD5F9}" srcOrd="2" destOrd="0" parTransId="{36D554BB-12D8-49DE-95DB-A3E6D7157B16}" sibTransId="{CE51FE9A-9ACD-48B9-A79F-B8D8B1DC5475}"/>
    <dgm:cxn modelId="{42A625BE-A91D-4061-8708-C88D22B35EF7}" type="presOf" srcId="{6467F818-785F-4B98-92FA-84AB47C3EBAD}" destId="{D8512C17-66A6-4345-94D2-4FCE164D2C44}" srcOrd="0" destOrd="0" presId="urn:microsoft.com/office/officeart/2005/8/layout/hList1"/>
    <dgm:cxn modelId="{D7B436BA-3854-4BA4-973A-A94EDEDDB626}" srcId="{6B8FDA86-7040-491D-846E-6D5D349447D4}" destId="{B8A27BDB-E935-4B19-9932-97788A8C702F}" srcOrd="0" destOrd="0" parTransId="{2316C9F7-4884-4701-B411-F4AF874F09F9}" sibTransId="{7519279C-B817-43E3-9F49-2E65153E03A0}"/>
    <dgm:cxn modelId="{E5AA99F4-5E93-4DCF-A0AD-EED4C97DA596}" type="presOf" srcId="{814870AD-8023-4165-9F2E-B1A1E6FD0029}" destId="{8536E4C4-1223-4AAB-895C-F93992E7DAE5}" srcOrd="0" destOrd="0" presId="urn:microsoft.com/office/officeart/2005/8/layout/hList1"/>
    <dgm:cxn modelId="{55A2A9C8-107A-4359-9ECF-CD81535B2E5D}" srcId="{6B8FDA86-7040-491D-846E-6D5D349447D4}" destId="{2E3A83E6-5BDA-4757-851E-509AB3576EA7}" srcOrd="5" destOrd="0" parTransId="{1CB393A6-590D-4713-9A6B-D4F924238FFE}" sibTransId="{08087B82-773E-4485-93DC-67B1AAA9DD1B}"/>
    <dgm:cxn modelId="{C2243A28-F6BD-4AB4-A498-590C75F87EF6}" srcId="{814870AD-8023-4165-9F2E-B1A1E6FD0029}" destId="{6B8FDA86-7040-491D-846E-6D5D349447D4}" srcOrd="1" destOrd="0" parTransId="{8C2439D3-88C4-424D-916B-BBF666DB4C1D}" sibTransId="{ACB147F6-05F1-4829-95FD-826A3B7575A3}"/>
    <dgm:cxn modelId="{E4468FF8-A551-4084-8FE9-D8C0B4DCBE67}" type="presOf" srcId="{11818178-0112-4C48-9211-54DC6C425F6E}" destId="{95FD0EA4-2ED4-482E-BC22-D886DF2457AD}" srcOrd="0" destOrd="4" presId="urn:microsoft.com/office/officeart/2005/8/layout/hList1"/>
    <dgm:cxn modelId="{930704D0-4FC5-4F90-A5B0-CE24CACADD77}" srcId="{6B8FDA86-7040-491D-846E-6D5D349447D4}" destId="{E96A1A77-3C06-46A9-B2C8-9D73AF43FC82}" srcOrd="3" destOrd="0" parTransId="{6D5AC089-9229-4C54-9C89-4FC18622B551}" sibTransId="{A494A3BE-CD8E-446E-9B8F-5B9D1F90FBB5}"/>
    <dgm:cxn modelId="{3788FB6A-CD2D-48E9-AC86-A73D105DCA7B}" type="presOf" srcId="{36154464-3239-4114-A063-08B0783FD38E}" destId="{5BA2298B-ED78-4AC6-B511-C1082BA55FB8}" srcOrd="0" destOrd="6" presId="urn:microsoft.com/office/officeart/2005/8/layout/hList1"/>
    <dgm:cxn modelId="{9D0E2872-12D3-4B2D-89CE-0942FB367394}" type="presOf" srcId="{2E3A83E6-5BDA-4757-851E-509AB3576EA7}" destId="{95FD0EA4-2ED4-482E-BC22-D886DF2457AD}" srcOrd="0" destOrd="5" presId="urn:microsoft.com/office/officeart/2005/8/layout/hList1"/>
    <dgm:cxn modelId="{7BCE41AD-0D04-48F5-B2C8-501AC384A72B}" type="presOf" srcId="{ABF03DDA-10D5-4B69-B6E0-B02ADE1398B8}" destId="{5BA2298B-ED78-4AC6-B511-C1082BA55FB8}" srcOrd="0" destOrd="4" presId="urn:microsoft.com/office/officeart/2005/8/layout/hList1"/>
    <dgm:cxn modelId="{35485EB8-CBBD-4375-89EC-30364970BAF0}" type="presOf" srcId="{43B3A729-0C1D-410E-8E89-0D30F45F1FC5}" destId="{7213380D-8487-4C74-98D1-70463BCE4500}" srcOrd="0" destOrd="0" presId="urn:microsoft.com/office/officeart/2005/8/layout/hList1"/>
    <dgm:cxn modelId="{31DC7E4B-59D3-4E7A-8163-72ED81B03E49}" srcId="{189B2B56-5D06-42AE-B0C9-5B1830666E04}" destId="{17F3B102-B6F7-4043-9BD0-AF88B848382E}" srcOrd="0" destOrd="0" parTransId="{05333AF1-3A6E-438C-A2CC-90D1F2D1943B}" sibTransId="{09170AF2-326F-46DF-8FA5-C6835177C899}"/>
    <dgm:cxn modelId="{7B214345-F8E2-47F6-B6F9-7F27C439D000}" type="presOf" srcId="{CBD50945-AD55-42F3-94B4-F5E1744CFA4B}" destId="{5BA2298B-ED78-4AC6-B511-C1082BA55FB8}" srcOrd="0" destOrd="2" presId="urn:microsoft.com/office/officeart/2005/8/layout/hList1"/>
    <dgm:cxn modelId="{6BDAC767-7CC1-462F-AB50-309A70520212}" srcId="{6B8FDA86-7040-491D-846E-6D5D349447D4}" destId="{BF8E5387-6DB2-42E4-9A69-CF1F12339DB7}" srcOrd="1" destOrd="0" parTransId="{75E13B78-59E1-4B9B-BD4B-FF6F98D38713}" sibTransId="{D81C2324-D7C0-41A2-A8FD-E2B7661739D9}"/>
    <dgm:cxn modelId="{1CE2EE0B-F080-4B7C-A160-9E7C88A7FE91}" type="presOf" srcId="{EBB4BD5F-8F2A-4361-857A-0234E2CCD5F9}" destId="{D8512C17-66A6-4345-94D2-4FCE164D2C44}" srcOrd="0" destOrd="2" presId="urn:microsoft.com/office/officeart/2005/8/layout/hList1"/>
    <dgm:cxn modelId="{9C209529-7CE4-46F0-B6F3-428598CF7B3F}" type="presOf" srcId="{36DA0645-E277-4EFA-8F2B-496D156A3634}" destId="{95FD0EA4-2ED4-482E-BC22-D886DF2457AD}" srcOrd="0" destOrd="2" presId="urn:microsoft.com/office/officeart/2005/8/layout/hList1"/>
    <dgm:cxn modelId="{A6988AEB-9526-4D5E-8744-C6708ADEF34A}" type="presOf" srcId="{BF8E5387-6DB2-42E4-9A69-CF1F12339DB7}" destId="{95FD0EA4-2ED4-482E-BC22-D886DF2457AD}" srcOrd="0" destOrd="1" presId="urn:microsoft.com/office/officeart/2005/8/layout/hList1"/>
    <dgm:cxn modelId="{5B97C6AE-562D-4D24-AE30-A8C4FC9DA0C4}" srcId="{189B2B56-5D06-42AE-B0C9-5B1830666E04}" destId="{ABF03DDA-10D5-4B69-B6E0-B02ADE1398B8}" srcOrd="4" destOrd="0" parTransId="{6E7B0FBC-7B28-4B3D-B9F5-9A796994F88A}" sibTransId="{F79CBEFD-B2BD-4F34-B081-487029AA21D4}"/>
    <dgm:cxn modelId="{633F9640-37DC-48FF-A9A4-5183C733DBE9}" srcId="{43B3A729-0C1D-410E-8E89-0D30F45F1FC5}" destId="{FAE8C869-3828-4CB5-8E68-4BE254ED03F4}" srcOrd="1" destOrd="0" parTransId="{C096AD4E-E23C-4828-8261-40CCC5FB4E1E}" sibTransId="{B8512D89-C219-4E0E-A1FB-A07243156DEF}"/>
    <dgm:cxn modelId="{628495BF-4AC2-4D4D-BADE-09363056B116}" srcId="{814870AD-8023-4165-9F2E-B1A1E6FD0029}" destId="{189B2B56-5D06-42AE-B0C9-5B1830666E04}" srcOrd="0" destOrd="0" parTransId="{509878C8-B9A4-4889-B2BA-397FAFAB21F7}" sibTransId="{1EA22C85-B713-4A03-A1A9-7E219D9114D6}"/>
    <dgm:cxn modelId="{FFE16E6B-669F-45A4-ADB1-10518F380F31}" srcId="{189B2B56-5D06-42AE-B0C9-5B1830666E04}" destId="{58ED1FA4-CFCD-4153-8032-ADCEBB159868}" srcOrd="1" destOrd="0" parTransId="{492A862E-EC4D-4BFC-B284-F7710E5E206D}" sibTransId="{911E6FF2-9C5A-43FB-8DFE-228B20463D35}"/>
    <dgm:cxn modelId="{85C5029B-FE96-4065-9868-200D55B40DAD}" type="presOf" srcId="{66988FDA-4DB4-4834-9030-DFE60B5B8580}" destId="{5BA2298B-ED78-4AC6-B511-C1082BA55FB8}" srcOrd="0" destOrd="3" presId="urn:microsoft.com/office/officeart/2005/8/layout/hList1"/>
    <dgm:cxn modelId="{650FCA2B-7AE0-406F-B050-B8B76E502743}" srcId="{189B2B56-5D06-42AE-B0C9-5B1830666E04}" destId="{66988FDA-4DB4-4834-9030-DFE60B5B8580}" srcOrd="3" destOrd="0" parTransId="{82E16C22-C86B-4D06-9D57-136F956C525B}" sibTransId="{8AB11245-38F8-4F26-94F9-C7C7B64F8375}"/>
    <dgm:cxn modelId="{B793BB4A-1896-4C01-84F2-D47BD29D7FF1}" srcId="{189B2B56-5D06-42AE-B0C9-5B1830666E04}" destId="{CBD50945-AD55-42F3-94B4-F5E1744CFA4B}" srcOrd="2" destOrd="0" parTransId="{F689B376-E3AE-40E0-8B39-73C22256138F}" sibTransId="{C46C4A46-6158-422F-A3D8-F15757DACC55}"/>
    <dgm:cxn modelId="{F0F40DA6-BBA8-4BAE-AE16-C5F8445E2545}" type="presOf" srcId="{95D7ABFB-831D-4CE4-AA80-5CB6AC794FA1}" destId="{95FD0EA4-2ED4-482E-BC22-D886DF2457AD}" srcOrd="0" destOrd="6" presId="urn:microsoft.com/office/officeart/2005/8/layout/hList1"/>
    <dgm:cxn modelId="{B19E966C-AC87-4FF3-B3FF-A8AA8F651BCE}" srcId="{6B8FDA86-7040-491D-846E-6D5D349447D4}" destId="{36DA0645-E277-4EFA-8F2B-496D156A3634}" srcOrd="2" destOrd="0" parTransId="{8A44E44D-1954-4174-B810-B33842FF5682}" sibTransId="{867B7DCF-00C7-45A9-BA76-569AAA2AEEB2}"/>
    <dgm:cxn modelId="{E467F3AE-E662-460B-9948-256D34523221}" srcId="{189B2B56-5D06-42AE-B0C9-5B1830666E04}" destId="{36154464-3239-4114-A063-08B0783FD38E}" srcOrd="6" destOrd="0" parTransId="{FBE519C0-9E99-477F-B31E-76C8C3CFF26E}" sibTransId="{56AA4E92-5E68-441C-8D8F-B35C782F76C0}"/>
    <dgm:cxn modelId="{FD47244C-4281-4F32-9430-58EB84B8D317}" type="presOf" srcId="{FAE8C869-3828-4CB5-8E68-4BE254ED03F4}" destId="{D8512C17-66A6-4345-94D2-4FCE164D2C44}" srcOrd="0" destOrd="1" presId="urn:microsoft.com/office/officeart/2005/8/layout/hList1"/>
    <dgm:cxn modelId="{D5E48BA1-798B-490A-864F-DA194C167404}" type="presOf" srcId="{189B2B56-5D06-42AE-B0C9-5B1830666E04}" destId="{C7612241-482B-4734-959A-B6209F0BF27C}" srcOrd="0" destOrd="0" presId="urn:microsoft.com/office/officeart/2005/8/layout/hList1"/>
    <dgm:cxn modelId="{331C80CE-7C68-4732-B8C0-20DE8F74D1B5}" type="presOf" srcId="{6B8FDA86-7040-491D-846E-6D5D349447D4}" destId="{B1265DF5-5F45-4E6A-ADF0-ECE316221969}" srcOrd="0" destOrd="0" presId="urn:microsoft.com/office/officeart/2005/8/layout/hList1"/>
    <dgm:cxn modelId="{A6E6B134-A8E2-4AF2-A071-093EB8AD4802}" type="presParOf" srcId="{8536E4C4-1223-4AAB-895C-F93992E7DAE5}" destId="{B8BA3AF2-1392-40D9-86E7-009C1A98D1BA}" srcOrd="0" destOrd="0" presId="urn:microsoft.com/office/officeart/2005/8/layout/hList1"/>
    <dgm:cxn modelId="{8A405F1A-AA47-42AD-975C-9F1F07865DAD}" type="presParOf" srcId="{B8BA3AF2-1392-40D9-86E7-009C1A98D1BA}" destId="{C7612241-482B-4734-959A-B6209F0BF27C}" srcOrd="0" destOrd="0" presId="urn:microsoft.com/office/officeart/2005/8/layout/hList1"/>
    <dgm:cxn modelId="{056E0A7B-0D03-41B1-8CF1-11158F02CFA5}" type="presParOf" srcId="{B8BA3AF2-1392-40D9-86E7-009C1A98D1BA}" destId="{5BA2298B-ED78-4AC6-B511-C1082BA55FB8}" srcOrd="1" destOrd="0" presId="urn:microsoft.com/office/officeart/2005/8/layout/hList1"/>
    <dgm:cxn modelId="{DCDA0E04-362B-46BB-AC71-6C5453115FFD}" type="presParOf" srcId="{8536E4C4-1223-4AAB-895C-F93992E7DAE5}" destId="{95F67ACB-D013-4330-BC41-07B414462E4D}" srcOrd="1" destOrd="0" presId="urn:microsoft.com/office/officeart/2005/8/layout/hList1"/>
    <dgm:cxn modelId="{14852C8F-3F5F-4171-862B-4DD1AB0A3911}" type="presParOf" srcId="{8536E4C4-1223-4AAB-895C-F93992E7DAE5}" destId="{EC09FD8F-ABFF-45D3-A6B5-7CD4A9E23776}" srcOrd="2" destOrd="0" presId="urn:microsoft.com/office/officeart/2005/8/layout/hList1"/>
    <dgm:cxn modelId="{1309AED6-FADD-4A8B-A9FA-B5BB6103E7A4}" type="presParOf" srcId="{EC09FD8F-ABFF-45D3-A6B5-7CD4A9E23776}" destId="{B1265DF5-5F45-4E6A-ADF0-ECE316221969}" srcOrd="0" destOrd="0" presId="urn:microsoft.com/office/officeart/2005/8/layout/hList1"/>
    <dgm:cxn modelId="{0354B257-249B-4D76-AB75-13B79649DBFC}" type="presParOf" srcId="{EC09FD8F-ABFF-45D3-A6B5-7CD4A9E23776}" destId="{95FD0EA4-2ED4-482E-BC22-D886DF2457AD}" srcOrd="1" destOrd="0" presId="urn:microsoft.com/office/officeart/2005/8/layout/hList1"/>
    <dgm:cxn modelId="{FDFEC847-8065-415E-BD27-161D4734A6A6}" type="presParOf" srcId="{8536E4C4-1223-4AAB-895C-F93992E7DAE5}" destId="{25BD09D4-8A20-4B83-8589-BD8F6546FC94}" srcOrd="3" destOrd="0" presId="urn:microsoft.com/office/officeart/2005/8/layout/hList1"/>
    <dgm:cxn modelId="{F602F5EB-D2AE-40B0-90CB-5D542EA6DF49}" type="presParOf" srcId="{8536E4C4-1223-4AAB-895C-F93992E7DAE5}" destId="{A5380589-9880-4D51-84E3-BE3D6C76A0C5}" srcOrd="4" destOrd="0" presId="urn:microsoft.com/office/officeart/2005/8/layout/hList1"/>
    <dgm:cxn modelId="{0DF77B13-2D37-4E35-A169-3D176CCD0CCC}" type="presParOf" srcId="{A5380589-9880-4D51-84E3-BE3D6C76A0C5}" destId="{7213380D-8487-4C74-98D1-70463BCE4500}" srcOrd="0" destOrd="0" presId="urn:microsoft.com/office/officeart/2005/8/layout/hList1"/>
    <dgm:cxn modelId="{FBAD9935-DB96-4CE8-97F2-DDED8D4484C9}" type="presParOf" srcId="{A5380589-9880-4D51-84E3-BE3D6C76A0C5}" destId="{D8512C17-66A6-4345-94D2-4FCE164D2C44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12241-482B-4734-959A-B6209F0BF27C}">
      <dsp:nvSpPr>
        <dsp:cNvPr id="0" name=""/>
        <dsp:cNvSpPr/>
      </dsp:nvSpPr>
      <dsp:spPr>
        <a:xfrm>
          <a:off x="72003" y="288031"/>
          <a:ext cx="2382920" cy="621418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</a:t>
          </a:r>
          <a:endParaRPr lang="ru-RU" sz="1800" kern="1200" dirty="0"/>
        </a:p>
      </dsp:txBody>
      <dsp:txXfrm>
        <a:off x="72003" y="288031"/>
        <a:ext cx="2382920" cy="621418"/>
      </dsp:txXfrm>
    </dsp:sp>
    <dsp:sp modelId="{5BA2298B-ED78-4AC6-B511-C1082BA55FB8}">
      <dsp:nvSpPr>
        <dsp:cNvPr id="0" name=""/>
        <dsp:cNvSpPr/>
      </dsp:nvSpPr>
      <dsp:spPr>
        <a:xfrm>
          <a:off x="9434" y="1195740"/>
          <a:ext cx="2520628" cy="3637124"/>
        </a:xfrm>
        <a:prstGeom prst="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доходы физических лиц</a:t>
          </a:r>
          <a:r>
            <a:rPr lang="ru-RU" sz="1600" kern="1200" dirty="0" smtClean="0"/>
            <a:t>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Единый сельскохозяйственный налог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Земельный налог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имущество физических лиц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Акцизы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Госпошлина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</dsp:txBody>
      <dsp:txXfrm>
        <a:off x="9434" y="1195740"/>
        <a:ext cx="2520628" cy="3637124"/>
      </dsp:txXfrm>
    </dsp:sp>
    <dsp:sp modelId="{B1265DF5-5F45-4E6A-ADF0-ECE316221969}">
      <dsp:nvSpPr>
        <dsp:cNvPr id="0" name=""/>
        <dsp:cNvSpPr/>
      </dsp:nvSpPr>
      <dsp:spPr>
        <a:xfrm>
          <a:off x="2880315" y="288031"/>
          <a:ext cx="2518167" cy="63459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</a:t>
          </a:r>
          <a:endParaRPr lang="ru-RU" sz="1800" kern="1200" dirty="0"/>
        </a:p>
      </dsp:txBody>
      <dsp:txXfrm>
        <a:off x="2880315" y="288031"/>
        <a:ext cx="2518167" cy="634592"/>
      </dsp:txXfrm>
    </dsp:sp>
    <dsp:sp modelId="{95FD0EA4-2ED4-482E-BC22-D886DF2457AD}">
      <dsp:nvSpPr>
        <dsp:cNvPr id="0" name=""/>
        <dsp:cNvSpPr/>
      </dsp:nvSpPr>
      <dsp:spPr>
        <a:xfrm>
          <a:off x="2880315" y="1225839"/>
          <a:ext cx="2518167" cy="3637124"/>
        </a:xfrm>
        <a:prstGeom prst="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Арендная плата за земельные участки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Арендная плата за нежилые помещения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Плата за наем жилых помещений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Доходы от реализации имущества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Доходы от продажи земельных участков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Прочие неналоговые доходы</a:t>
          </a:r>
          <a:r>
            <a:rPr lang="ru-RU" sz="1600" kern="1200" dirty="0" smtClean="0"/>
            <a:t> </a:t>
          </a:r>
          <a:endParaRPr lang="ru-RU" sz="16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</dsp:txBody>
      <dsp:txXfrm>
        <a:off x="2880315" y="1225839"/>
        <a:ext cx="2518167" cy="3637124"/>
      </dsp:txXfrm>
    </dsp:sp>
    <dsp:sp modelId="{7213380D-8487-4C74-98D1-70463BCE4500}">
      <dsp:nvSpPr>
        <dsp:cNvPr id="0" name=""/>
        <dsp:cNvSpPr/>
      </dsp:nvSpPr>
      <dsp:spPr>
        <a:xfrm>
          <a:off x="5760645" y="288031"/>
          <a:ext cx="2518167" cy="63459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Безвозмездные поступления</a:t>
          </a:r>
          <a:endParaRPr lang="ru-RU" sz="1800" kern="1200" dirty="0"/>
        </a:p>
      </dsp:txBody>
      <dsp:txXfrm>
        <a:off x="5760645" y="288031"/>
        <a:ext cx="2518167" cy="634592"/>
      </dsp:txXfrm>
    </dsp:sp>
    <dsp:sp modelId="{D8512C17-66A6-4345-94D2-4FCE164D2C44}">
      <dsp:nvSpPr>
        <dsp:cNvPr id="0" name=""/>
        <dsp:cNvSpPr/>
      </dsp:nvSpPr>
      <dsp:spPr>
        <a:xfrm>
          <a:off x="5760645" y="1224129"/>
          <a:ext cx="2518167" cy="3637124"/>
        </a:xfrm>
        <a:prstGeom prst="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Дотации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Субсидии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Субвенции</a:t>
          </a:r>
          <a:endParaRPr lang="ru-RU" sz="1600" b="1" kern="1200" dirty="0"/>
        </a:p>
      </dsp:txBody>
      <dsp:txXfrm>
        <a:off x="5760645" y="1224129"/>
        <a:ext cx="2518167" cy="3637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D43A-81BB-4876-B75E-0C9B43B1745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6D7-4D0D-407D-8DC2-627C9E9C7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D43A-81BB-4876-B75E-0C9B43B1745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6D7-4D0D-407D-8DC2-627C9E9C7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D43A-81BB-4876-B75E-0C9B43B1745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6D7-4D0D-407D-8DC2-627C9E9C7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D43A-81BB-4876-B75E-0C9B43B1745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6D7-4D0D-407D-8DC2-627C9E9C7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D43A-81BB-4876-B75E-0C9B43B1745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6D7-4D0D-407D-8DC2-627C9E9C7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D43A-81BB-4876-B75E-0C9B43B1745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6D7-4D0D-407D-8DC2-627C9E9C7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D43A-81BB-4876-B75E-0C9B43B1745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6D7-4D0D-407D-8DC2-627C9E9C7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D43A-81BB-4876-B75E-0C9B43B1745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6D7-4D0D-407D-8DC2-627C9E9C7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D43A-81BB-4876-B75E-0C9B43B1745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6D7-4D0D-407D-8DC2-627C9E9C7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D43A-81BB-4876-B75E-0C9B43B1745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B6D7-4D0D-407D-8DC2-627C9E9C7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D43A-81BB-4876-B75E-0C9B43B1745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83B6D7-4D0D-407D-8DC2-627C9E9C7F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33D43A-81BB-4876-B75E-0C9B43B1745E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83B6D7-4D0D-407D-8DC2-627C9E9C7F1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Y:\БЮДЖЕТ\БЮДЖЕТ ДЛЯ ГРАЖДАН\фото\FDqMmq5MFR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787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000108"/>
            <a:ext cx="7859216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5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  <a:br>
              <a:rPr lang="ru-RU" sz="5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ГЛОССАРИЙ</a:t>
            </a:r>
            <a:r>
              <a:rPr lang="ru-RU" sz="5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3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 образование </a:t>
            </a:r>
            <a:r>
              <a:rPr lang="ru-RU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«Приморское городское поселение» Выборгского района </a:t>
            </a:r>
            <a:endParaRPr lang="ru-RU" sz="3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Ленинградской </a:t>
            </a:r>
            <a:r>
              <a:rPr lang="ru-RU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3500" dirty="0">
              <a:solidFill>
                <a:srgbClr val="FFFF00"/>
              </a:solidFill>
            </a:endParaRPr>
          </a:p>
        </p:txBody>
      </p:sp>
      <p:pic>
        <p:nvPicPr>
          <p:cNvPr id="4" name="Picture 2" descr="Приморск_об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305"/>
            <a:ext cx="1000132" cy="117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82303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rusinfo.info/wp-content/uploads/f/6/a/f6a04686613e5bee15534af2944d51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928670"/>
            <a:ext cx="7362658" cy="535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риморск_об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32" cy="117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17347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иморск_об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32" cy="117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4929190" y="3857628"/>
            <a:ext cx="3672408" cy="23545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Непрограммные расходы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1472" y="3786190"/>
            <a:ext cx="3672408" cy="23545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bg1"/>
                </a:solidFill>
              </a:rPr>
              <a:t>Программные расходы,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</a:rPr>
              <a:t>включают реализацию 8 муниципальных программ</a:t>
            </a:r>
          </a:p>
        </p:txBody>
      </p:sp>
      <p:sp>
        <p:nvSpPr>
          <p:cNvPr id="7" name="Выгнутая вверх стрелка 6"/>
          <p:cNvSpPr/>
          <p:nvPr/>
        </p:nvSpPr>
        <p:spPr>
          <a:xfrm rot="2138468">
            <a:off x="6028550" y="2786123"/>
            <a:ext cx="1216152" cy="73152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2652575">
            <a:off x="1963460" y="2511696"/>
            <a:ext cx="731520" cy="121615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699792" y="853590"/>
            <a:ext cx="3672408" cy="23545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97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https://yt3.ggpht.com/a/AATXAJxKtvJbEtp7FIe9tOcTc6NF2stCCgO0M2Pf3Fne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429000"/>
            <a:ext cx="1239353" cy="1239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04088"/>
            <a:ext cx="7431360" cy="5646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Приморск_об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32" cy="117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71604" y="1857364"/>
            <a:ext cx="221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Общество и власть </a:t>
            </a:r>
          </a:p>
        </p:txBody>
      </p:sp>
      <p:pic>
        <p:nvPicPr>
          <p:cNvPr id="9222" name="Picture 6" descr="https://static5.depositphotos.com/1000434/411/i/950/depositphotos_4111634-stock-photo-leadersh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38164"/>
            <a:ext cx="1117460" cy="969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18498" y="1817284"/>
            <a:ext cx="1604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Безопасность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2357430"/>
            <a:ext cx="2118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Стимулирование экономической активности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25402" y="2382696"/>
            <a:ext cx="2215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Развитие автомобильных дорог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3571876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Обеспечение качественным жильем граждан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4786322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Обеспечение устойчивого функционирования и развития коммунальной и инженерной инфраструктуры  и повышение </a:t>
            </a:r>
            <a:r>
              <a:rPr lang="ru-RU" dirty="0" err="1"/>
              <a:t>энергоэффективности</a:t>
            </a:r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3700820"/>
            <a:ext cx="2364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Благоустройство территории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4888805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Развитие культуры, молодежной политики, физической культуры и спорта </a:t>
            </a:r>
          </a:p>
        </p:txBody>
      </p:sp>
      <p:pic>
        <p:nvPicPr>
          <p:cNvPr id="9224" name="Picture 8" descr="http://www.agefi.fr/sites/agefi.fr/files/styles/w_1000/public/styles/paysage/public/images/2017/01/dossier_fondfotolia.jpg?itok=-4OH7Qu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2500306"/>
            <a:ext cx="1143008" cy="822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s://iot.eetimes.com/wp-content/uploads/sites/2/2018/01/story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636"/>
            <a:ext cx="1168143" cy="1075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s://avt-19.foto.mail.ru/mail/skb1383/_avatar180?1473066060&amp;mrim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357298"/>
            <a:ext cx="1026303" cy="1026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http://inpromen.ru/news/2015/images/road-3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500306"/>
            <a:ext cx="1068946" cy="825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http://rikasiha.ru/images/news/blagoyst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66" y="3578223"/>
            <a:ext cx="1107836" cy="98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 descr="https://yt3.ggpht.com/a/AATXAJz6yw-HBv2W5D-0kuK0UdJqBdG6Oy-pjrLREimv=s900-c-k-c0xffffffff-no-rj-m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13" y="4906240"/>
            <a:ext cx="1165966" cy="1165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5961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БЮДЖЕТ\БЮДЖЕТ ДЛЯ ГРАЖДАН\фото\ñ†ðµñ€ðºoð²ñœ-ð»ñžñ‚ðµñ€ð°ð½ð¸ð½ð°-mary-magdalene-ð·oð»oñ‚oð¹-ñ_ñ‚ñ€ðµð»ñœð±ñ‹-oñ_ðµð½ð¸-oñ‚-quadcopter-primorsk-1402595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143932" cy="55228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43182"/>
            <a:ext cx="8305800" cy="16544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Приморск_об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579"/>
            <a:ext cx="1000132" cy="117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phototowns.ru/wp-content/uploads/2014/08/IMG_0269-1024x6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849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801744" cy="1368152"/>
          </a:xfrm>
        </p:spPr>
        <p:txBody>
          <a:bodyPr>
            <a:noAutofit/>
          </a:bodyPr>
          <a:lstStyle/>
          <a:p>
            <a:pPr marL="0" indent="0" algn="ctr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 образование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Приморское городское поселение» Выборгского района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3147" y="2492896"/>
            <a:ext cx="2982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Площадь территории – 69,663 тыс. га (696,63 кв. км.)</a:t>
            </a:r>
            <a:endParaRPr lang="ru-RU" dirty="0"/>
          </a:p>
        </p:txBody>
      </p:sp>
      <p:pic>
        <p:nvPicPr>
          <p:cNvPr id="6" name="Picture 2" descr="Приморск_об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32" cy="117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74069" y="4509120"/>
            <a:ext cx="2982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Население 13,4 тыс. человек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2197" y="5193149"/>
            <a:ext cx="29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Численность </a:t>
            </a:r>
            <a:r>
              <a:rPr lang="ru-RU" i="1" dirty="0"/>
              <a:t>экономически активного населения </a:t>
            </a:r>
            <a:r>
              <a:rPr lang="ru-RU" i="1" dirty="0" smtClean="0"/>
              <a:t>составляет </a:t>
            </a:r>
            <a:r>
              <a:rPr lang="ru-RU" i="1" dirty="0"/>
              <a:t>7000 </a:t>
            </a:r>
            <a:r>
              <a:rPr lang="ru-RU" i="1" dirty="0" smtClean="0"/>
              <a:t>человек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4069" y="3465004"/>
            <a:ext cx="29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На </a:t>
            </a:r>
            <a:r>
              <a:rPr lang="ru-RU" i="1" dirty="0"/>
              <a:t>территории поселения находится 21 населённый пункт</a:t>
            </a:r>
          </a:p>
        </p:txBody>
      </p:sp>
      <p:pic>
        <p:nvPicPr>
          <p:cNvPr id="12" name="Рисунок 11" descr="Описание: http://vbglenobl.ru/sites/default/files/carta5.pn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06" t="40312"/>
          <a:stretch>
            <a:fillRect/>
          </a:stretch>
        </p:blipFill>
        <p:spPr bwMode="auto">
          <a:xfrm>
            <a:off x="3419872" y="2492896"/>
            <a:ext cx="5328592" cy="3817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7196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media/DdUmQ8JX4AAJZg_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3"/>
            <a:ext cx="2849269" cy="1807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Что такое бюджет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00174"/>
            <a:ext cx="2962672" cy="597768"/>
          </a:xfrm>
        </p:spPr>
        <p:txBody>
          <a:bodyPr/>
          <a:lstStyle/>
          <a:p>
            <a:pPr algn="ctr"/>
            <a:r>
              <a:rPr lang="ru-RU" sz="3000" dirty="0" smtClean="0"/>
              <a:t>Доходы</a:t>
            </a:r>
            <a:endParaRPr lang="ru-RU" sz="3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857884" y="1500174"/>
            <a:ext cx="3034680" cy="633139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Расходы</a:t>
            </a:r>
            <a:endParaRPr lang="ru-RU" sz="3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14282" y="2143116"/>
            <a:ext cx="2962672" cy="914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 smtClean="0"/>
              <a:t>это поступающие в бюджет денежные средства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7884" y="2143116"/>
            <a:ext cx="3024336" cy="9361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 smtClean="0"/>
              <a:t>это выплачиваемые из бюджета денежные средства </a:t>
            </a:r>
            <a:endParaRPr lang="ru-RU" sz="2000" dirty="0"/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467544" y="3573016"/>
            <a:ext cx="8148315" cy="1080120"/>
          </a:xfrm>
          <a:prstGeom prst="rect">
            <a:avLst/>
          </a:prstGeom>
        </p:spPr>
        <p:txBody>
          <a:bodyPr vert="horz" tIns="0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4700" b="1" dirty="0">
                <a:solidFill>
                  <a:schemeClr val="tx2"/>
                </a:solidFill>
              </a:rPr>
              <a:t>Б</a:t>
            </a:r>
            <a:r>
              <a:rPr lang="ru-RU" sz="4800" b="1" dirty="0" smtClean="0">
                <a:solidFill>
                  <a:schemeClr val="tx2"/>
                </a:solidFill>
              </a:rPr>
              <a:t>юджет</a:t>
            </a:r>
            <a:r>
              <a:rPr lang="ru-RU" sz="3200" dirty="0" smtClean="0"/>
              <a:t> (от </a:t>
            </a:r>
            <a:r>
              <a:rPr lang="ru-RU" sz="3200" dirty="0" err="1"/>
              <a:t>старонормандского</a:t>
            </a:r>
            <a:r>
              <a:rPr lang="ru-RU" sz="3200" dirty="0"/>
              <a:t> </a:t>
            </a:r>
            <a:r>
              <a:rPr lang="ru-RU" sz="3200" i="1" dirty="0" err="1"/>
              <a:t>bougette</a:t>
            </a:r>
            <a:r>
              <a:rPr lang="ru-RU" sz="3200" i="1" dirty="0"/>
              <a:t> </a:t>
            </a:r>
            <a:r>
              <a:rPr lang="ru-RU" sz="3200" i="1" dirty="0" smtClean="0"/>
              <a:t>- </a:t>
            </a:r>
            <a:r>
              <a:rPr lang="ru-RU" sz="3200" dirty="0" smtClean="0"/>
              <a:t>кошелёк</a:t>
            </a:r>
            <a:r>
              <a:rPr lang="ru-RU" sz="3200" dirty="0"/>
              <a:t>, сумка, мешок </a:t>
            </a:r>
            <a:r>
              <a:rPr lang="ru-RU" sz="3200" dirty="0" smtClean="0"/>
              <a:t>с деньгами) форма </a:t>
            </a:r>
            <a:r>
              <a:rPr lang="ru-RU" sz="3200" dirty="0"/>
              <a:t>образования и расходования денежных средств для финансового обеспечения задач и функций органов местного самоуправления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592970" y="5439398"/>
            <a:ext cx="2538870" cy="992233"/>
          </a:xfrm>
          <a:prstGeom prst="rect">
            <a:avLst/>
          </a:prstGeom>
        </p:spPr>
        <p:txBody>
          <a:bodyPr vert="horz" tIns="0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/>
              <a:t>Превышение </a:t>
            </a:r>
            <a:r>
              <a:rPr lang="ru-RU" sz="2000" dirty="0"/>
              <a:t>доходов над </a:t>
            </a:r>
            <a:r>
              <a:rPr lang="ru-RU" sz="2000" dirty="0" smtClean="0"/>
              <a:t>расходами образует положительный остаток </a:t>
            </a:r>
            <a:r>
              <a:rPr lang="ru-RU" sz="3400" b="1" dirty="0">
                <a:solidFill>
                  <a:schemeClr val="tx2"/>
                </a:solidFill>
              </a:rPr>
              <a:t>ПРОФИЦИТ</a:t>
            </a: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5796136" y="5439399"/>
            <a:ext cx="2962672" cy="914400"/>
          </a:xfrm>
          <a:prstGeom prst="rect">
            <a:avLst/>
          </a:prstGeom>
        </p:spPr>
        <p:txBody>
          <a:bodyPr vert="horz" tIns="0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/>
              <a:t>Если расходная часть бюджета превышает доходную, то бюджет формируется с </a:t>
            </a:r>
            <a:r>
              <a:rPr lang="ru-RU" sz="3400" b="1" dirty="0">
                <a:solidFill>
                  <a:schemeClr val="tx2"/>
                </a:solidFill>
              </a:rPr>
              <a:t>ДЕФИЦИТОМ</a:t>
            </a:r>
          </a:p>
        </p:txBody>
      </p:sp>
      <p:pic>
        <p:nvPicPr>
          <p:cNvPr id="1030" name="Picture 6" descr="https://thumbs.dreamstime.com/b/%D0%BA%D0%BB%D0%B0%D0%B4%D0%B5%D1%82-%D0%B4%D0%B5%D0%BD%D1%8C%D0%B3%D0%B8-%D0%B2-%D0%BC%D0%B5%D1%88%D0%BA%D0%B8-3640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96" y="4403706"/>
            <a:ext cx="2160240" cy="2027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гнутая вверх стрелка 6"/>
          <p:cNvSpPr/>
          <p:nvPr/>
        </p:nvSpPr>
        <p:spPr>
          <a:xfrm>
            <a:off x="5929322" y="4572008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5400000">
            <a:off x="2513322" y="4306420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Picture 2" descr="Приморск_об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0132" cy="117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1424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2965886"/>
              </p:ext>
            </p:extLst>
          </p:nvPr>
        </p:nvGraphicFramePr>
        <p:xfrm>
          <a:off x="500066" y="1211244"/>
          <a:ext cx="8358246" cy="5170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246"/>
              </a:tblGrid>
              <a:tr h="4238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ОСНОВНЫЕ ПОНЯТИЯ И ТЕРМИНЫ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9251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Бюджетные ассигнования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- предельные объемы денежных средств, предусмотренных в соответствующем финансовом году для исполнения бюджетных обязательств</a:t>
                      </a:r>
                      <a:endParaRPr lang="ru-RU" sz="1800" dirty="0"/>
                    </a:p>
                  </a:txBody>
                  <a:tcPr/>
                </a:tc>
              </a:tr>
              <a:tr h="608272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Бюджетный процесс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– ежегодное формирование и исполнение бюджета</a:t>
                      </a:r>
                      <a:endParaRPr lang="ru-RU" dirty="0"/>
                    </a:p>
                  </a:txBody>
                  <a:tcPr/>
                </a:tc>
              </a:tr>
              <a:tr h="706475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Отчетный финансовый год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предшествующий текущему финансовому году </a:t>
                      </a:r>
                      <a:endParaRPr lang="ru-RU" dirty="0"/>
                    </a:p>
                  </a:txBody>
                  <a:tcPr/>
                </a:tc>
              </a:tr>
              <a:tr h="10092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Текущий финансовый год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-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 котором осуществляется исполнение бюджета составление и рассмотрение проекта бюджета на очередной финансовый год (очередной финансовый год и плановый период)</a:t>
                      </a:r>
                      <a:endParaRPr lang="ru-RU" dirty="0"/>
                    </a:p>
                  </a:txBody>
                  <a:tcPr/>
                </a:tc>
              </a:tr>
              <a:tr h="7064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Очередной финансовый год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год, следующий за текущим финансовым годом</a:t>
                      </a:r>
                      <a:endParaRPr lang="ru-RU" dirty="0"/>
                    </a:p>
                  </a:txBody>
                  <a:tcPr/>
                </a:tc>
              </a:tr>
              <a:tr h="7064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Плановый период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два финансовых года, следующие за очередным финансовым годом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Приморск_об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32" cy="117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иморск_об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32" cy="117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AutoShape 2" descr="https://cf.ppt-online.org/files/slide/o/oSEh5IyLBXNR4bKHxw8ZPf0Dv7jl6mVpJkar1t/slide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cf.ppt-online.org/files/slide/o/oSEh5IyLBXNR4bKHxw8ZPf0Dv7jl6mVpJkar1t/slide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cf.ppt-online.org/files/slide/o/oSEh5IyLBXNR4bKHxw8ZPf0Dv7jl6mVpJkar1t/slide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cf.ppt-online.org/files/slide/o/oSEh5IyLBXNR4bKHxw8ZPf0Dv7jl6mVpJkar1t/slide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5" name="Picture 9" descr="Y:\БЮДЖЕТ\БЮДЖЕТ ДЛЯ ГРАЖДАН\slide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091" y="1071546"/>
            <a:ext cx="7545387" cy="5216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504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erezovsky.krskstate.ru/dat/Image/39/budget%2019-21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1" y="689656"/>
            <a:ext cx="7500989" cy="5625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Приморск_об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32" cy="117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7431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.adm-sabinovo.ru/tinybrowser/images/foto/2018/12/byudzhet_dlya_grazhdan_sabinovskoe_sp_-byudzhet_na_2018_-2020_gg-konvertirovan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387580" cy="5540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Приморск_об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32" cy="117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1478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Y:\БЮДЖЕТ\БЮДЖЕТ ДЛЯ ГРАЖДАН\NzpnBHE3tP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786710" cy="5193736"/>
          </a:xfrm>
          <a:prstGeom prst="rect">
            <a:avLst/>
          </a:prstGeom>
          <a:noFill/>
        </p:spPr>
      </p:pic>
      <p:pic>
        <p:nvPicPr>
          <p:cNvPr id="3" name="Picture 2" descr="Приморск_об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32" cy="117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241656471"/>
              </p:ext>
            </p:extLst>
          </p:nvPr>
        </p:nvGraphicFramePr>
        <p:xfrm>
          <a:off x="714348" y="1214422"/>
          <a:ext cx="785818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Приморск_об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553"/>
            <a:ext cx="1000132" cy="117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557</TotalTime>
  <Words>239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БЮДЖЕТ ДЛЯ ГРАЖДАН   ГЛОССАРИЙ </vt:lpstr>
      <vt:lpstr>Муниципальное  образование  «Приморское городское поселение» Выборгского района Ленинградской области</vt:lpstr>
      <vt:lpstr>Что такое бюджет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Муниципальные программы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</cp:revision>
  <dcterms:created xsi:type="dcterms:W3CDTF">2021-02-24T12:44:03Z</dcterms:created>
  <dcterms:modified xsi:type="dcterms:W3CDTF">2021-03-04T12:39:16Z</dcterms:modified>
</cp:coreProperties>
</file>